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83" r:id="rId7"/>
    <p:sldId id="28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56"/>
            <p14:sldId id="257"/>
          </p14:sldIdLst>
        </p14:section>
        <p14:section name="Using Remix 3D to Search for Models" id="{6844172C-9703-4DC7-908A-C23538616A3C}">
          <p14:sldIdLst>
            <p14:sldId id="258"/>
            <p14:sldId id="259"/>
          </p14:sldIdLst>
        </p14:section>
        <p14:section name="Insert a 3D Model from a File" id="{66737F24-1C36-4DF4-A00F-927A3F1468AC}">
          <p14:sldIdLst>
            <p14:sldId id="260"/>
            <p14:sldId id="283"/>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86" d="100"/>
          <a:sy n="86" d="100"/>
        </p:scale>
        <p:origin x="4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3287545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11/22/2021</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lstStyle/>
          <a:p>
            <a:r>
              <a:rPr lang="en-US" dirty="0"/>
              <a:t>The Transition from Student to Intern</a:t>
            </a: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p:txBody>
          <a:bodyPr/>
          <a:lstStyle/>
          <a:p>
            <a:r>
              <a:rPr lang="en-US" dirty="0"/>
              <a:t>How to get started with 3D in PowerPoint</a:t>
            </a:r>
          </a:p>
        </p:txBody>
      </p:sp>
      <p:sp>
        <p:nvSpPr>
          <p:cNvPr id="5" name="Title 1">
            <a:extLst>
              <a:ext uri="{FF2B5EF4-FFF2-40B4-BE49-F238E27FC236}">
                <a16:creationId xmlns:a16="http://schemas.microsoft.com/office/drawing/2014/main" id="{566FA85D-3B0A-4E0C-B8AC-042993910A93}"/>
              </a:ext>
            </a:extLst>
          </p:cNvPr>
          <p:cNvSpPr txBox="1">
            <a:spLocks/>
          </p:cNvSpPr>
          <p:nvPr/>
        </p:nvSpPr>
        <p:spPr>
          <a:xfrm>
            <a:off x="8077762" y="5255593"/>
            <a:ext cx="2447364" cy="495232"/>
          </a:xfrm>
          <a:prstGeom prst="rect">
            <a:avLst/>
          </a:prstGeom>
        </p:spPr>
        <p:txBody>
          <a:bodyPr anchor="t">
            <a:normAutofit fontScale="92500"/>
          </a:bodyPr>
          <a:lstStyle>
            <a:lvl1pPr algn="l" defTabSz="914400" rtl="0" eaLnBrk="1" latinLnBrk="0" hangingPunct="1">
              <a:lnSpc>
                <a:spcPct val="90000"/>
              </a:lnSpc>
              <a:spcBef>
                <a:spcPct val="0"/>
              </a:spcBef>
              <a:buNone/>
              <a:defRPr sz="2600" kern="1200">
                <a:solidFill>
                  <a:srgbClr val="408E93"/>
                </a:solidFill>
                <a:latin typeface="Agency FB" panose="020B0503020202020204" pitchFamily="34" charset="0"/>
                <a:ea typeface="+mj-ea"/>
                <a:cs typeface="Segoe UI Light" panose="020B0502040204020203" pitchFamily="34" charset="0"/>
              </a:defRPr>
            </a:lvl1pPr>
          </a:lstStyle>
          <a:p>
            <a:pPr>
              <a:spcBef>
                <a:spcPts val="1000"/>
              </a:spcBef>
            </a:pPr>
            <a:r>
              <a:rPr lang="en-US" sz="1800" dirty="0">
                <a:solidFill>
                  <a:schemeClr val="bg1"/>
                </a:solidFill>
                <a:latin typeface="+mj-lt"/>
                <a:ea typeface="+mn-ea"/>
                <a:cs typeface="+mn-cs"/>
              </a:rPr>
              <a:t>Mark Ntume Muwanguzi</a:t>
            </a: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200" u="sng" dirty="0"/>
              <a:t>Work Integrated Learning Coordinator</a:t>
            </a:r>
          </a:p>
          <a:p>
            <a:pPr>
              <a:lnSpc>
                <a:spcPct val="100000"/>
              </a:lnSpc>
              <a:spcBef>
                <a:spcPts val="0"/>
              </a:spcBef>
            </a:pPr>
            <a:r>
              <a:rPr lang="en-US" sz="1200" u="sng" dirty="0"/>
              <a:t>Computer Systems Engineering</a:t>
            </a:r>
          </a:p>
          <a:p>
            <a:pPr>
              <a:lnSpc>
                <a:spcPct val="100000"/>
              </a:lnSpc>
              <a:spcBef>
                <a:spcPts val="0"/>
              </a:spcBef>
            </a:pPr>
            <a:r>
              <a:rPr lang="en-US" sz="1200" u="sng" dirty="0"/>
              <a:t>Faculty of ICT</a:t>
            </a:r>
          </a:p>
          <a:p>
            <a:pPr>
              <a:lnSpc>
                <a:spcPct val="100000"/>
              </a:lnSpc>
              <a:spcBef>
                <a:spcPts val="0"/>
              </a:spcBef>
            </a:pPr>
            <a:r>
              <a:rPr lang="en-US" sz="1200" u="sng" dirty="0"/>
              <a:t>muwanguzimn@tut.ac.za</a:t>
            </a:r>
            <a:endParaRPr lang="en-US" sz="1200" dirty="0"/>
          </a:p>
          <a:p>
            <a:endParaRPr lang="en-US" sz="1200" u="sng" dirty="0"/>
          </a:p>
        </p:txBody>
      </p:sp>
    </p:spTree>
    <p:extLst>
      <p:ext uri="{BB962C8B-B14F-4D97-AF65-F5344CB8AC3E}">
        <p14:creationId xmlns:p14="http://schemas.microsoft.com/office/powerpoint/2010/main" val="299758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795B-A93A-416C-8052-FAF4D9073E67}"/>
              </a:ext>
            </a:extLst>
          </p:cNvPr>
          <p:cNvSpPr>
            <a:spLocks noGrp="1"/>
          </p:cNvSpPr>
          <p:nvPr>
            <p:ph type="title"/>
          </p:nvPr>
        </p:nvSpPr>
        <p:spPr/>
        <p:txBody>
          <a:bodyPr/>
          <a:lstStyle/>
          <a:p>
            <a:r>
              <a:rPr lang="en-US" dirty="0"/>
              <a:t>Contents</a:t>
            </a:r>
          </a:p>
        </p:txBody>
      </p:sp>
      <p:sp>
        <p:nvSpPr>
          <p:cNvPr id="33" name="Content Placeholder 1">
            <a:extLst>
              <a:ext uri="{FF2B5EF4-FFF2-40B4-BE49-F238E27FC236}">
                <a16:creationId xmlns:a16="http://schemas.microsoft.com/office/drawing/2014/main" id="{198E567F-4AF8-4F52-9E1A-E125CB75C518}"/>
              </a:ext>
            </a:extLst>
          </p:cNvPr>
          <p:cNvSpPr txBox="1">
            <a:spLocks/>
          </p:cNvSpPr>
          <p:nvPr/>
        </p:nvSpPr>
        <p:spPr>
          <a:xfrm>
            <a:off x="1090862" y="1507068"/>
            <a:ext cx="10181196" cy="4669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t>The current state of mobile application development at the university</a:t>
            </a:r>
          </a:p>
          <a:p>
            <a:pPr>
              <a:buFont typeface="Wingdings" panose="05000000000000000000" pitchFamily="2" charset="2"/>
              <a:buChar char="Ø"/>
            </a:pPr>
            <a:r>
              <a:rPr lang="en-US" dirty="0"/>
              <a:t>The problem this causes</a:t>
            </a:r>
          </a:p>
          <a:p>
            <a:pPr>
              <a:buFont typeface="Wingdings" panose="05000000000000000000" pitchFamily="2" charset="2"/>
              <a:buChar char="Ø"/>
            </a:pPr>
            <a:r>
              <a:rPr lang="en-US" dirty="0"/>
              <a:t>The solution</a:t>
            </a:r>
          </a:p>
          <a:p>
            <a:pPr>
              <a:buFont typeface="Wingdings" panose="05000000000000000000" pitchFamily="2" charset="2"/>
              <a:buChar char="Ø"/>
            </a:pPr>
            <a:r>
              <a:rPr lang="en-US" dirty="0"/>
              <a:t>Drawbacks and Challenges</a:t>
            </a:r>
          </a:p>
        </p:txBody>
      </p:sp>
    </p:spTree>
    <p:extLst>
      <p:ext uri="{BB962C8B-B14F-4D97-AF65-F5344CB8AC3E}">
        <p14:creationId xmlns:p14="http://schemas.microsoft.com/office/powerpoint/2010/main" val="385510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7273F9-59F9-4FB3-9D34-82C64C4F8667}"/>
              </a:ext>
            </a:extLst>
          </p:cNvPr>
          <p:cNvSpPr>
            <a:spLocks noGrp="1"/>
          </p:cNvSpPr>
          <p:nvPr>
            <p:ph type="title"/>
          </p:nvPr>
        </p:nvSpPr>
        <p:spPr>
          <a:xfrm>
            <a:off x="604434" y="448628"/>
            <a:ext cx="10983132" cy="747763"/>
          </a:xfrm>
        </p:spPr>
        <p:txBody>
          <a:bodyPr/>
          <a:lstStyle/>
          <a:p>
            <a:r>
              <a:rPr lang="en-US" dirty="0"/>
              <a:t>The current state of mobile application development at the university</a:t>
            </a:r>
          </a:p>
        </p:txBody>
      </p:sp>
      <p:sp>
        <p:nvSpPr>
          <p:cNvPr id="2" name="Content Placeholder 1">
            <a:extLst>
              <a:ext uri="{FF2B5EF4-FFF2-40B4-BE49-F238E27FC236}">
                <a16:creationId xmlns:a16="http://schemas.microsoft.com/office/drawing/2014/main" id="{95AB49E1-195D-497A-BB31-2158958CA082}"/>
              </a:ext>
            </a:extLst>
          </p:cNvPr>
          <p:cNvSpPr>
            <a:spLocks noGrp="1"/>
          </p:cNvSpPr>
          <p:nvPr>
            <p:ph idx="1"/>
          </p:nvPr>
        </p:nvSpPr>
        <p:spPr>
          <a:xfrm>
            <a:off x="1090862" y="1507068"/>
            <a:ext cx="3930025" cy="4669896"/>
          </a:xfrm>
        </p:spPr>
        <p:txBody>
          <a:bodyPr>
            <a:normAutofit/>
          </a:bodyPr>
          <a:lstStyle/>
          <a:p>
            <a:pPr lvl="0"/>
            <a:r>
              <a:rPr lang="en-US" sz="1400" dirty="0"/>
              <a:t>Most universities today still teach the traditional way. </a:t>
            </a:r>
          </a:p>
          <a:p>
            <a:pPr lvl="0">
              <a:buNone/>
            </a:pPr>
            <a:r>
              <a:rPr lang="en-US" sz="1400" dirty="0"/>
              <a:t>Learn software principles using a specific language such as Java / Python / C++. SDLC</a:t>
            </a:r>
          </a:p>
          <a:p>
            <a:pPr lvl="0">
              <a:buNone/>
            </a:pPr>
            <a:r>
              <a:rPr lang="en-US" sz="1400" dirty="0"/>
              <a:t>During their final year, the students might have one or two subjects on mobile development.</a:t>
            </a:r>
          </a:p>
        </p:txBody>
      </p:sp>
      <p:pic>
        <p:nvPicPr>
          <p:cNvPr id="11" name="Content Placeholder 10" descr="Graphical user interface&#10;&#10;Description automatically generated">
            <a:extLst>
              <a:ext uri="{FF2B5EF4-FFF2-40B4-BE49-F238E27FC236}">
                <a16:creationId xmlns:a16="http://schemas.microsoft.com/office/drawing/2014/main" id="{44510CF6-34BC-4CCF-A005-C7D738229D46}"/>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5356251" y="1506538"/>
            <a:ext cx="5222823" cy="4670425"/>
          </a:xfrm>
        </p:spPr>
      </p:pic>
    </p:spTree>
    <p:extLst>
      <p:ext uri="{BB962C8B-B14F-4D97-AF65-F5344CB8AC3E}">
        <p14:creationId xmlns:p14="http://schemas.microsoft.com/office/powerpoint/2010/main" val="22516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p:txBody>
          <a:bodyPr/>
          <a:lstStyle/>
          <a:p>
            <a:r>
              <a:rPr lang="en-US" dirty="0"/>
              <a:t>The problem this causes</a:t>
            </a:r>
          </a:p>
        </p:txBody>
      </p:sp>
      <p:sp>
        <p:nvSpPr>
          <p:cNvPr id="2" name="Content Placeholder 1">
            <a:extLst>
              <a:ext uri="{FF2B5EF4-FFF2-40B4-BE49-F238E27FC236}">
                <a16:creationId xmlns:a16="http://schemas.microsoft.com/office/drawing/2014/main" id="{0E85CDB0-AD30-4DBB-AC55-D824F09CE209}"/>
              </a:ext>
            </a:extLst>
          </p:cNvPr>
          <p:cNvSpPr>
            <a:spLocks noGrp="1"/>
          </p:cNvSpPr>
          <p:nvPr>
            <p:ph idx="1"/>
          </p:nvPr>
        </p:nvSpPr>
        <p:spPr>
          <a:xfrm>
            <a:off x="604434" y="1604210"/>
            <a:ext cx="4712634" cy="4805161"/>
          </a:xfrm>
        </p:spPr>
        <p:txBody>
          <a:bodyPr>
            <a:normAutofit/>
          </a:bodyPr>
          <a:lstStyle/>
          <a:p>
            <a:r>
              <a:rPr lang="en-US" sz="1400" dirty="0"/>
              <a:t>While I believe it is extremely essential to learn the software principles and fundamentals, this approach has some drawbacks:</a:t>
            </a:r>
          </a:p>
          <a:p>
            <a:pPr marL="687388" lvl="1" indent="-285750">
              <a:buFont typeface="Wingdings" panose="05000000000000000000" pitchFamily="2" charset="2"/>
              <a:buChar char="Ø"/>
            </a:pPr>
            <a:r>
              <a:rPr lang="en-US" sz="1400" dirty="0"/>
              <a:t>Mobile development is a specialized niche and 1 or 2 subjects covering it is not nearly enough to cover all that is required to become a mobile application developer,</a:t>
            </a:r>
          </a:p>
          <a:p>
            <a:pPr marL="687388" lvl="1" indent="-285750">
              <a:buFont typeface="Wingdings" panose="05000000000000000000" pitchFamily="2" charset="2"/>
              <a:buChar char="Ø"/>
            </a:pPr>
            <a:r>
              <a:rPr lang="en-US" sz="1400" dirty="0"/>
              <a:t>Students’ rarely have enough time to develop applications and publish them in the marketplace,</a:t>
            </a:r>
          </a:p>
          <a:p>
            <a:pPr marL="687388" lvl="1" indent="-285750">
              <a:buFont typeface="Wingdings" panose="05000000000000000000" pitchFamily="2" charset="2"/>
              <a:buChar char="Ø"/>
            </a:pPr>
            <a:r>
              <a:rPr lang="en-US" sz="1400" dirty="0"/>
              <a:t>Mobile app development has several facets to it and 5 months is not nearly enough to cover all. </a:t>
            </a:r>
          </a:p>
        </p:txBody>
      </p:sp>
      <p:pic>
        <p:nvPicPr>
          <p:cNvPr id="13" name="Picture 12" descr="Graphical user interface, diagram&#10;&#10;Description automatically generated">
            <a:extLst>
              <a:ext uri="{FF2B5EF4-FFF2-40B4-BE49-F238E27FC236}">
                <a16:creationId xmlns:a16="http://schemas.microsoft.com/office/drawing/2014/main" id="{EC497FD2-2B71-495E-8644-EAC68B00F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125" y="1890220"/>
            <a:ext cx="6163195" cy="4108797"/>
          </a:xfrm>
          <a:prstGeom prst="rect">
            <a:avLst/>
          </a:prstGeom>
        </p:spPr>
      </p:pic>
    </p:spTree>
    <p:extLst>
      <p:ext uri="{BB962C8B-B14F-4D97-AF65-F5344CB8AC3E}">
        <p14:creationId xmlns:p14="http://schemas.microsoft.com/office/powerpoint/2010/main" val="199743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E622-B204-4BAA-A73B-2ED70B230E0F}"/>
              </a:ext>
            </a:extLst>
          </p:cNvPr>
          <p:cNvSpPr>
            <a:spLocks noGrp="1"/>
          </p:cNvSpPr>
          <p:nvPr>
            <p:ph type="title"/>
          </p:nvPr>
        </p:nvSpPr>
        <p:spPr/>
        <p:txBody>
          <a:bodyPr/>
          <a:lstStyle/>
          <a:p>
            <a:r>
              <a:rPr lang="en-US" dirty="0"/>
              <a:t>The solution</a:t>
            </a:r>
          </a:p>
        </p:txBody>
      </p:sp>
      <p:sp>
        <p:nvSpPr>
          <p:cNvPr id="6" name="Content Placeholder 7" descr="PowerPoint allows you to import a variety of popular 3D model formats. &#10;So no matter your workflows outside of PowerPoint, you should be able to find a suitable solution to make your 3D models portable and presentable to virtually anyone, anywhere and on any device (with just a few quick modifications)">
            <a:extLst>
              <a:ext uri="{FF2B5EF4-FFF2-40B4-BE49-F238E27FC236}">
                <a16:creationId xmlns:a16="http://schemas.microsoft.com/office/drawing/2014/main" id="{9908A373-FC7C-4282-8736-3682F263411C}"/>
              </a:ext>
            </a:extLst>
          </p:cNvPr>
          <p:cNvSpPr txBox="1">
            <a:spLocks/>
          </p:cNvSpPr>
          <p:nvPr/>
        </p:nvSpPr>
        <p:spPr>
          <a:xfrm>
            <a:off x="533459" y="1485933"/>
            <a:ext cx="4321175" cy="47209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Aft>
                <a:spcPts val="6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What needs to be done at university level?</a:t>
            </a:r>
          </a:p>
          <a:p>
            <a:pPr>
              <a:lnSpc>
                <a:spcPts val="1800"/>
              </a:lnSpc>
              <a:spcAft>
                <a:spcPts val="600"/>
              </a:spcAft>
              <a:buFont typeface="Wingdings" panose="05000000000000000000" pitchFamily="2" charset="2"/>
              <a:buChar char="Ø"/>
            </a:pPr>
            <a:r>
              <a:rPr lang="en-US" sz="1400" dirty="0">
                <a:solidFill>
                  <a:prstClr val="black">
                    <a:lumMod val="75000"/>
                    <a:lumOff val="25000"/>
                  </a:prstClr>
                </a:solidFill>
                <a:latin typeface="Segoe UI" panose="020B0502040204020203" pitchFamily="34" charset="0"/>
                <a:cs typeface="Segoe UI" panose="020B0502040204020203" pitchFamily="34" charset="0"/>
              </a:rPr>
              <a:t>Mobile development needs to be integrated into the course from the beginning,</a:t>
            </a:r>
          </a:p>
          <a:p>
            <a:pPr>
              <a:lnSpc>
                <a:spcPts val="1800"/>
              </a:lnSpc>
              <a:spcAft>
                <a:spcPts val="600"/>
              </a:spcAft>
              <a:buFont typeface="Wingdings" panose="05000000000000000000" pitchFamily="2" charset="2"/>
              <a:buChar char="Ø"/>
            </a:pPr>
            <a:r>
              <a:rPr lang="en-US" sz="1400" dirty="0">
                <a:solidFill>
                  <a:prstClr val="black">
                    <a:lumMod val="75000"/>
                    <a:lumOff val="25000"/>
                  </a:prstClr>
                </a:solidFill>
                <a:latin typeface="Segoe UI" panose="020B0502040204020203" pitchFamily="34" charset="0"/>
                <a:cs typeface="Segoe UI" panose="020B0502040204020203" pitchFamily="34" charset="0"/>
              </a:rPr>
              <a:t>Students need to work on a problem that they can build on from their first semester up and till their last semester and hopefully publish the app,</a:t>
            </a:r>
          </a:p>
          <a:p>
            <a:pPr>
              <a:lnSpc>
                <a:spcPts val="1800"/>
              </a:lnSpc>
              <a:spcAft>
                <a:spcPts val="600"/>
              </a:spcAft>
              <a:buFont typeface="Wingdings" panose="05000000000000000000" pitchFamily="2" charset="2"/>
              <a:buChar char="Ø"/>
            </a:pPr>
            <a:r>
              <a:rPr lang="en-US" sz="1400" dirty="0">
                <a:solidFill>
                  <a:prstClr val="black">
                    <a:lumMod val="75000"/>
                    <a:lumOff val="25000"/>
                  </a:prstClr>
                </a:solidFill>
                <a:latin typeface="Segoe UI" panose="020B0502040204020203" pitchFamily="34" charset="0"/>
                <a:cs typeface="Segoe UI" panose="020B0502040204020203" pitchFamily="34" charset="0"/>
              </a:rPr>
              <a:t>Unfortunately, due to the workload, this is extremely difficult to achieve so we have decided to give students extra lessons and videos that will help them build their knowledge on the 4IR technologies</a:t>
            </a:r>
          </a:p>
          <a:p>
            <a:pPr>
              <a:lnSpc>
                <a:spcPts val="1800"/>
              </a:lnSpc>
              <a:spcAft>
                <a:spcPts val="600"/>
              </a:spcAft>
              <a:buFont typeface="Wingdings" panose="05000000000000000000" pitchFamily="2" charset="2"/>
              <a:buChar char="Ø"/>
            </a:pPr>
            <a:r>
              <a:rPr lang="en-US" sz="1400" dirty="0">
                <a:solidFill>
                  <a:prstClr val="black">
                    <a:lumMod val="75000"/>
                    <a:lumOff val="25000"/>
                  </a:prstClr>
                </a:solidFill>
                <a:latin typeface="Segoe UI" panose="020B0502040204020203" pitchFamily="34" charset="0"/>
                <a:cs typeface="Segoe UI" panose="020B0502040204020203" pitchFamily="34" charset="0"/>
              </a:rPr>
              <a:t>Students select a track or specialization they want to pursue and we provide them with the extra material that can assist them with that, aligned with what they are currently learning </a:t>
            </a:r>
          </a:p>
        </p:txBody>
      </p:sp>
      <p:sp>
        <p:nvSpPr>
          <p:cNvPr id="4" name="Rectangle 3">
            <a:extLst>
              <a:ext uri="{FF2B5EF4-FFF2-40B4-BE49-F238E27FC236}">
                <a16:creationId xmlns:a16="http://schemas.microsoft.com/office/drawing/2014/main" id="{20747CAC-F3CB-4212-A786-9FB8FC4E1599}"/>
              </a:ext>
              <a:ext uri="{C183D7F6-B498-43B3-948B-1728B52AA6E4}">
                <adec:decorative xmlns:adec="http://schemas.microsoft.com/office/drawing/2017/decorative" val="1"/>
              </a:ext>
            </a:extLst>
          </p:cNvPr>
          <p:cNvSpPr/>
          <p:nvPr/>
        </p:nvSpPr>
        <p:spPr>
          <a:xfrm>
            <a:off x="5268629" y="2868230"/>
            <a:ext cx="6318174" cy="640080"/>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DA5D818A-6772-4140-9BA1-3E5C4AC85004}"/>
              </a:ext>
              <a:ext uri="{C183D7F6-B498-43B3-948B-1728B52AA6E4}">
                <adec:decorative xmlns:adec="http://schemas.microsoft.com/office/drawing/2017/decorative" val="1"/>
              </a:ext>
            </a:extLst>
          </p:cNvPr>
          <p:cNvSpPr/>
          <p:nvPr/>
        </p:nvSpPr>
        <p:spPr>
          <a:xfrm rot="16200000">
            <a:off x="10017084" y="1839905"/>
            <a:ext cx="1866468" cy="894830"/>
          </a:xfrm>
          <a:prstGeom prst="rect">
            <a:avLst/>
          </a:prstGeom>
          <a:gradFill flip="none" rotWithShape="1">
            <a:gsLst>
              <a:gs pos="0">
                <a:srgbClr val="F5F5F5">
                  <a:alpha val="0"/>
                </a:srgbClr>
              </a:gs>
              <a:gs pos="100000">
                <a:srgbClr val="F5F5F5"/>
              </a:gs>
              <a:gs pos="58000">
                <a:srgbClr val="F5F5F5">
                  <a:alpha val="8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18" name="Picture 17" descr="Text&#10;&#10;Description automatically generated with low confidence">
            <a:extLst>
              <a:ext uri="{FF2B5EF4-FFF2-40B4-BE49-F238E27FC236}">
                <a16:creationId xmlns:a16="http://schemas.microsoft.com/office/drawing/2014/main" id="{DE0785B3-DDD3-49B5-895E-68679C8EA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120" y="2194560"/>
            <a:ext cx="6649421" cy="2820786"/>
          </a:xfrm>
          <a:prstGeom prst="rect">
            <a:avLst/>
          </a:prstGeom>
        </p:spPr>
      </p:pic>
    </p:spTree>
    <p:extLst>
      <p:ext uri="{BB962C8B-B14F-4D97-AF65-F5344CB8AC3E}">
        <p14:creationId xmlns:p14="http://schemas.microsoft.com/office/powerpoint/2010/main" val="366563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E622-B204-4BAA-A73B-2ED70B230E0F}"/>
              </a:ext>
            </a:extLst>
          </p:cNvPr>
          <p:cNvSpPr>
            <a:spLocks noGrp="1"/>
          </p:cNvSpPr>
          <p:nvPr>
            <p:ph type="title"/>
          </p:nvPr>
        </p:nvSpPr>
        <p:spPr/>
        <p:txBody>
          <a:bodyPr/>
          <a:lstStyle/>
          <a:p>
            <a:r>
              <a:rPr lang="en-US" dirty="0"/>
              <a:t>Drawbacks and Challenges</a:t>
            </a:r>
          </a:p>
        </p:txBody>
      </p:sp>
      <p:sp>
        <p:nvSpPr>
          <p:cNvPr id="6" name="Content Placeholder 7" descr="PowerPoint allows you to import a variety of popular 3D model formats. &#10;So no matter your workflows outside of PowerPoint, you should be able to find a suitable solution to make your 3D models portable and presentable to virtually anyone, anywhere and on any device (with just a few quick modifications)">
            <a:extLst>
              <a:ext uri="{FF2B5EF4-FFF2-40B4-BE49-F238E27FC236}">
                <a16:creationId xmlns:a16="http://schemas.microsoft.com/office/drawing/2014/main" id="{9908A373-FC7C-4282-8736-3682F263411C}"/>
              </a:ext>
            </a:extLst>
          </p:cNvPr>
          <p:cNvSpPr txBox="1">
            <a:spLocks/>
          </p:cNvSpPr>
          <p:nvPr/>
        </p:nvSpPr>
        <p:spPr>
          <a:xfrm>
            <a:off x="533459" y="1485933"/>
            <a:ext cx="4321175" cy="47209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spcAft>
                <a:spcPts val="6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Unfortunately, the university cannot do it on its own.</a:t>
            </a:r>
          </a:p>
          <a:p>
            <a:pPr marL="0" indent="0">
              <a:lnSpc>
                <a:spcPts val="1800"/>
              </a:lnSpc>
              <a:spcAft>
                <a:spcPts val="6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Companies expect interns fresh from the university  to have enough experience building and publishing mobile apps before the students start the internship.</a:t>
            </a:r>
          </a:p>
          <a:p>
            <a:pPr marL="0" indent="0">
              <a:lnSpc>
                <a:spcPts val="1800"/>
              </a:lnSpc>
              <a:spcAft>
                <a:spcPts val="6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Universities, companies and the government should work together to equip learners with these skills.</a:t>
            </a:r>
          </a:p>
          <a:p>
            <a:pPr marL="0" indent="0">
              <a:lnSpc>
                <a:spcPts val="1800"/>
              </a:lnSpc>
              <a:spcAft>
                <a:spcPts val="600"/>
              </a:spcAft>
              <a:buNone/>
            </a:pPr>
            <a:r>
              <a:rPr lang="en-US" sz="1400" dirty="0">
                <a:solidFill>
                  <a:prstClr val="black">
                    <a:lumMod val="75000"/>
                    <a:lumOff val="25000"/>
                  </a:prstClr>
                </a:solidFill>
                <a:latin typeface="Segoe UI" panose="020B0502040204020203" pitchFamily="34" charset="0"/>
                <a:cs typeface="Segoe UI" panose="020B0502040204020203" pitchFamily="34" charset="0"/>
              </a:rPr>
              <a:t>Resources on 4IR need to be opened up to students </a:t>
            </a:r>
          </a:p>
        </p:txBody>
      </p:sp>
      <p:sp>
        <p:nvSpPr>
          <p:cNvPr id="4" name="Rectangle 3">
            <a:extLst>
              <a:ext uri="{FF2B5EF4-FFF2-40B4-BE49-F238E27FC236}">
                <a16:creationId xmlns:a16="http://schemas.microsoft.com/office/drawing/2014/main" id="{20747CAC-F3CB-4212-A786-9FB8FC4E1599}"/>
              </a:ext>
              <a:ext uri="{C183D7F6-B498-43B3-948B-1728B52AA6E4}">
                <adec:decorative xmlns:adec="http://schemas.microsoft.com/office/drawing/2017/decorative" val="1"/>
              </a:ext>
            </a:extLst>
          </p:cNvPr>
          <p:cNvSpPr/>
          <p:nvPr/>
        </p:nvSpPr>
        <p:spPr>
          <a:xfrm>
            <a:off x="5268629" y="2868230"/>
            <a:ext cx="6318174" cy="640080"/>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DA5D818A-6772-4140-9BA1-3E5C4AC85004}"/>
              </a:ext>
              <a:ext uri="{C183D7F6-B498-43B3-948B-1728B52AA6E4}">
                <adec:decorative xmlns:adec="http://schemas.microsoft.com/office/drawing/2017/decorative" val="1"/>
              </a:ext>
            </a:extLst>
          </p:cNvPr>
          <p:cNvSpPr/>
          <p:nvPr/>
        </p:nvSpPr>
        <p:spPr>
          <a:xfrm rot="16200000">
            <a:off x="10017084" y="1839905"/>
            <a:ext cx="1866468" cy="894830"/>
          </a:xfrm>
          <a:prstGeom prst="rect">
            <a:avLst/>
          </a:prstGeom>
          <a:gradFill flip="none" rotWithShape="1">
            <a:gsLst>
              <a:gs pos="0">
                <a:srgbClr val="F5F5F5">
                  <a:alpha val="0"/>
                </a:srgbClr>
              </a:gs>
              <a:gs pos="100000">
                <a:srgbClr val="F5F5F5"/>
              </a:gs>
              <a:gs pos="58000">
                <a:srgbClr val="F5F5F5">
                  <a:alpha val="86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pic>
        <p:nvPicPr>
          <p:cNvPr id="5" name="Picture 4" descr="A person holding a phone&#10;&#10;Description automatically generated with medium confidence">
            <a:extLst>
              <a:ext uri="{FF2B5EF4-FFF2-40B4-BE49-F238E27FC236}">
                <a16:creationId xmlns:a16="http://schemas.microsoft.com/office/drawing/2014/main" id="{01A15F4C-09AB-41D8-B412-4DF517140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108" y="1392879"/>
            <a:ext cx="4448695" cy="4448695"/>
          </a:xfrm>
          <a:prstGeom prst="rect">
            <a:avLst/>
          </a:prstGeom>
        </p:spPr>
      </p:pic>
    </p:spTree>
    <p:extLst>
      <p:ext uri="{BB962C8B-B14F-4D97-AF65-F5344CB8AC3E}">
        <p14:creationId xmlns:p14="http://schemas.microsoft.com/office/powerpoint/2010/main" val="407593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1208" y="1536192"/>
            <a:ext cx="11177570" cy="640080"/>
          </a:xfrm>
        </p:spPr>
        <p:txBody>
          <a:bodyPr>
            <a:normAutofit/>
          </a:bodyPr>
          <a:lstStyle/>
          <a:p>
            <a:pPr algn="ctr"/>
            <a:r>
              <a:rPr lang="en-US" dirty="0">
                <a:latin typeface="Segoe UI Light" panose="020B0502040204020203" pitchFamily="34" charset="0"/>
                <a:cs typeface="Segoe UI Light" panose="020B0502040204020203" pitchFamily="34" charset="0"/>
              </a:rPr>
              <a:t>Thank you</a:t>
            </a: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Bring your presentations to life with 3DTF16411177 (3).potx" id="{9E27ADA6-EA10-4822-B3C1-6E8D86D7E392}" vid="{8B3BFCA4-8458-4DFE-B504-FC98F0D59E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Bring your presentations to life with 3D</Template>
  <TotalTime>910</TotalTime>
  <Words>381</Words>
  <Application>Microsoft Office PowerPoint</Application>
  <PresentationFormat>Widescreen</PresentationFormat>
  <Paragraphs>34</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Segoe UI</vt:lpstr>
      <vt:lpstr>Segoe UI Light</vt:lpstr>
      <vt:lpstr>Wingdings</vt:lpstr>
      <vt:lpstr>Get Started with 3D</vt:lpstr>
      <vt:lpstr>The Transition from Student to Intern</vt:lpstr>
      <vt:lpstr>Contents</vt:lpstr>
      <vt:lpstr>The current state of mobile application development at the university</vt:lpstr>
      <vt:lpstr>The problem this causes</vt:lpstr>
      <vt:lpstr>The solution</vt:lpstr>
      <vt:lpstr>Drawbacks and Challenges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Transition from Student to Intern</dc:title>
  <dc:creator>mark ntume</dc:creator>
  <cp:lastModifiedBy>mark ntume</cp:lastModifiedBy>
  <cp:revision>5</cp:revision>
  <dcterms:created xsi:type="dcterms:W3CDTF">2021-11-22T18:18:51Z</dcterms:created>
  <dcterms:modified xsi:type="dcterms:W3CDTF">2021-11-23T09:29:47Z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dduffy@microsoft.com</vt:lpwstr>
  </property>
  <property fmtid="{D5CDD505-2E9C-101B-9397-08002B2CF9AE}" pid="5" name="MSIP_Label_f42aa342-8706-4288-bd11-ebb85995028c_SetDate">
    <vt:lpwstr>2019-01-09T22:41:38.8954231Z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